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Nunito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Maven Pro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44" Type="http://schemas.openxmlformats.org/officeDocument/2006/relationships/font" Target="fonts/MavenPro-bold.fntdata"/><Relationship Id="rId21" Type="http://schemas.openxmlformats.org/officeDocument/2006/relationships/slide" Target="slides/slide16.xml"/><Relationship Id="rId43" Type="http://schemas.openxmlformats.org/officeDocument/2006/relationships/font" Target="fonts/MavenPro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italic.fntdata"/><Relationship Id="rId14" Type="http://schemas.openxmlformats.org/officeDocument/2006/relationships/slide" Target="slides/slide9.xml"/><Relationship Id="rId36" Type="http://schemas.openxmlformats.org/officeDocument/2006/relationships/font" Target="fonts/Nunito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Requirements: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167005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Motivation--why did you build it and what does your project do.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700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level block diagram--be sure to describe architecture and function of sub blocks.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700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Schematic--need to relate groups of parts in the schematic to the block diagram.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669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must discuss the errors that you discovered and how you fixed them (or ignored them).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700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Layout--Need to discuss the layout and its relation to schematic.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669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must discuss errors that you discovered here too and how they were fixed.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669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 you respin the board? If so, you should show </a:t>
            </a:r>
            <a:r>
              <a:rPr lang="en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layouts.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700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Software--what did you get working, what did not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700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Milestones--how far along did you get with the components?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700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Reach goals--what is necessary to complete your reach goals or did you reach them?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700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Conclusions--this should discuss further work, lessons learned, etc.</a:t>
            </a: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81070d9c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81070d9c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81070d9c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81070d9c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814997e0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814997e0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81070d9c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81070d9c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81070d9c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81070d9c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81070d9c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781070d9c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81070d9c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81070d9c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81070d9c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81070d9c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Circumnavigation Algorithm Constraints: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Assume obstacles are no larger than 60 cm x 60 cm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Algorithm ends if car travels more than 250 cm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81070d9c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781070d9c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81070d9c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781070d9c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7fb896ae3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7fb896ae3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81070d9c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781070d9c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814997e0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7814997e0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814997e0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814997e0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81070d9c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81070d9c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781070d9c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781070d9c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7fb896ae3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7fb896ae3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781070d9c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781070d9c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Requirements: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167005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Motivation--why did you build it and what does your project do.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7005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level block diagram--be sure to describe architecture and function of sub blocks.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7005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Schematic--need to relate groups of parts in the schematic to the block diagram.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6690" lvl="1" marL="685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must discuss the errors that you discovered and how you fixed them (or ignored them).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7005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Layout--Need to discuss the layout and its relation to schematic.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6690" lvl="1" marL="685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must discuss errors that you discovered here too and how they were fixed.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6690" lvl="1" marL="685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 you respin the board? If so, you should show </a:t>
            </a:r>
            <a:r>
              <a:rPr lang="en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layouts.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7005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Software--what did you get working, what did not work?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7005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Milestones--how far along did you get with the components?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7005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Reach goals--what is necessary to complete your reach goals or did you reach them?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7005" lvl="0" marL="228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Conclusions--this should discuss further work, lessons learned, etc.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7fb896ae3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77fb896ae3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7fb896ae3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77fb896ae3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81070d9c0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81070d9c0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81070d9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81070d9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81070d9c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81070d9c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81070d9c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81070d9c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1070d9c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1070d9c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81070d9c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81070d9c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81070d9c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81070d9c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81070d9c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81070d9c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15.jpg"/><Relationship Id="rId5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T9jqlhHQjJSK9pMhhrbKZmjELL3skPT3/view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968OWwQcRJQ" TargetMode="External"/><Relationship Id="rId4" Type="http://schemas.openxmlformats.org/officeDocument/2006/relationships/image" Target="../media/image3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youtube.com/watch?v=8MbcDrK-Z-o" TargetMode="External"/><Relationship Id="rId4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Car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Senior Design II</a:t>
            </a:r>
            <a:endParaRPr sz="26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2137225" y="3231055"/>
            <a:ext cx="4870500" cy="11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Engineers: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Christian Alcalde, Eric Fong, Abdullah Wardak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Programmer</a:t>
            </a:r>
            <a:endParaRPr/>
          </a:p>
        </p:txBody>
      </p:sp>
      <p:sp>
        <p:nvSpPr>
          <p:cNvPr id="345" name="Google Shape;345;p22"/>
          <p:cNvSpPr txBox="1"/>
          <p:nvPr>
            <p:ph idx="1" type="body"/>
          </p:nvPr>
        </p:nvSpPr>
        <p:spPr>
          <a:xfrm>
            <a:off x="618000" y="1380450"/>
            <a:ext cx="4953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Lato"/>
              <a:buChar char="-"/>
            </a:pPr>
            <a:r>
              <a:rPr lang="en">
                <a:solidFill>
                  <a:srgbClr val="233A44"/>
                </a:solidFill>
                <a:latin typeface="Lato"/>
                <a:ea typeface="Lato"/>
                <a:cs typeface="Lato"/>
                <a:sym typeface="Lato"/>
              </a:rPr>
              <a:t>Atmel Studio 7</a:t>
            </a:r>
            <a:endParaRPr>
              <a:solidFill>
                <a:srgbClr val="233A4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100"/>
              <a:buFont typeface="Calibri"/>
              <a:buChar char="-"/>
            </a:pPr>
            <a:r>
              <a:rPr lang="en">
                <a:solidFill>
                  <a:srgbClr val="233A44"/>
                </a:solidFill>
                <a:latin typeface="Lato"/>
                <a:ea typeface="Lato"/>
                <a:cs typeface="Lato"/>
                <a:sym typeface="Lato"/>
              </a:rPr>
              <a:t>IDE to program the </a:t>
            </a: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AT32UC3C2512C-A2UT-ND</a:t>
            </a:r>
            <a:endParaRPr>
              <a:solidFill>
                <a:srgbClr val="233A4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Lato"/>
              <a:buChar char="-"/>
            </a:pPr>
            <a:r>
              <a:rPr lang="en">
                <a:solidFill>
                  <a:srgbClr val="233A44"/>
                </a:solidFill>
                <a:latin typeface="Lato"/>
                <a:ea typeface="Lato"/>
                <a:cs typeface="Lato"/>
                <a:sym typeface="Lato"/>
              </a:rPr>
              <a:t>Allows us to program and debug code for the car</a:t>
            </a:r>
            <a:endParaRPr>
              <a:solidFill>
                <a:srgbClr val="233A4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Lato"/>
              <a:buChar char="-"/>
            </a:pPr>
            <a:r>
              <a:rPr lang="en">
                <a:solidFill>
                  <a:srgbClr val="233A44"/>
                </a:solidFill>
                <a:latin typeface="Lato"/>
                <a:ea typeface="Lato"/>
                <a:cs typeface="Lato"/>
                <a:sym typeface="Lato"/>
              </a:rPr>
              <a:t>Will be using the Atmel-ICE Basic JTAG Programmer</a:t>
            </a:r>
            <a:endParaRPr>
              <a:solidFill>
                <a:srgbClr val="233A4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100"/>
              <a:buFont typeface="Lato"/>
              <a:buChar char="-"/>
            </a:pPr>
            <a:r>
              <a:rPr lang="en">
                <a:solidFill>
                  <a:srgbClr val="233A44"/>
                </a:solidFill>
                <a:latin typeface="Lato"/>
                <a:ea typeface="Lato"/>
                <a:cs typeface="Lato"/>
                <a:sym typeface="Lato"/>
              </a:rPr>
              <a:t>Using a Micro B cable to connect the programmer and computer</a:t>
            </a:r>
            <a:endParaRPr>
              <a:solidFill>
                <a:srgbClr val="233A4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100"/>
              <a:buFont typeface="Lato"/>
              <a:buChar char="-"/>
            </a:pPr>
            <a:r>
              <a:rPr lang="en">
                <a:solidFill>
                  <a:srgbClr val="233A44"/>
                </a:solidFill>
                <a:latin typeface="Lato"/>
                <a:ea typeface="Lato"/>
                <a:cs typeface="Lato"/>
                <a:sym typeface="Lato"/>
              </a:rPr>
              <a:t>Connects to our board through a 2x5 male pin header</a:t>
            </a:r>
            <a:endParaRPr>
              <a:solidFill>
                <a:srgbClr val="233A4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100"/>
              <a:buFont typeface="Calibri"/>
              <a:buChar char="-"/>
            </a:pPr>
            <a:r>
              <a:rPr lang="en">
                <a:solidFill>
                  <a:srgbClr val="233A44"/>
                </a:solidFill>
                <a:latin typeface="Lato"/>
                <a:ea typeface="Lato"/>
                <a:cs typeface="Lato"/>
                <a:sym typeface="Lato"/>
              </a:rPr>
              <a:t>Did not use (NC), (TRST), or /RESET pins</a:t>
            </a:r>
            <a:endParaRPr>
              <a:solidFill>
                <a:srgbClr val="233A4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Lato"/>
              <a:buChar char="-"/>
            </a:pPr>
            <a:r>
              <a:rPr lang="en">
                <a:solidFill>
                  <a:srgbClr val="233A44"/>
                </a:solidFill>
                <a:latin typeface="Lato"/>
                <a:ea typeface="Lato"/>
                <a:cs typeface="Lato"/>
                <a:sym typeface="Lato"/>
              </a:rPr>
              <a:t>Unforeseen circumstances</a:t>
            </a:r>
            <a:r>
              <a:rPr lang="en">
                <a:solidFill>
                  <a:srgbClr val="233A44"/>
                </a:solidFill>
                <a:latin typeface="Lato"/>
                <a:ea typeface="Lato"/>
                <a:cs typeface="Lato"/>
                <a:sym typeface="Lato"/>
              </a:rPr>
              <a:t> led to programming problems</a:t>
            </a:r>
            <a:endParaRPr>
              <a:solidFill>
                <a:srgbClr val="233A4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100"/>
              <a:buFont typeface="Lato"/>
              <a:buChar char="-"/>
            </a:pPr>
            <a:r>
              <a:rPr lang="en">
                <a:solidFill>
                  <a:srgbClr val="233A44"/>
                </a:solidFill>
                <a:latin typeface="Lato"/>
                <a:ea typeface="Lato"/>
                <a:cs typeface="Lato"/>
                <a:sym typeface="Lato"/>
              </a:rPr>
              <a:t>Will be explained in later slides</a:t>
            </a:r>
            <a:endParaRPr>
              <a:solidFill>
                <a:srgbClr val="233A4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3A4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22"/>
          <p:cNvPicPr preferRelativeResize="0"/>
          <p:nvPr/>
        </p:nvPicPr>
        <p:blipFill rotWithShape="1">
          <a:blip r:embed="rId3">
            <a:alphaModFix/>
          </a:blip>
          <a:srcRect b="0" l="45694" r="32538" t="46426"/>
          <a:stretch/>
        </p:blipFill>
        <p:spPr>
          <a:xfrm>
            <a:off x="5148200" y="2114550"/>
            <a:ext cx="1206626" cy="9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526" y="187251"/>
            <a:ext cx="3109675" cy="23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050" y="3482075"/>
            <a:ext cx="2947451" cy="156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2"/>
          <p:cNvSpPr txBox="1"/>
          <p:nvPr/>
        </p:nvSpPr>
        <p:spPr>
          <a:xfrm>
            <a:off x="0" y="4886100"/>
            <a:ext cx="3705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CA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2210K-3.3TRG1 Diodes Incorporated | AP2210K-3.3TRG1DICT-ND DigiKey Electronics" id="354" name="Google Shape;354;p23" title="AP2210K-3.3TRG1 Diodes Incorporated | AP2210K-3.3TRG1DICT-ND DigiKey Electronics"/>
          <p:cNvPicPr preferRelativeResize="0"/>
          <p:nvPr/>
        </p:nvPicPr>
        <p:blipFill rotWithShape="1">
          <a:blip r:embed="rId3">
            <a:alphaModFix/>
          </a:blip>
          <a:srcRect b="2742" l="6137" r="14873" t="2695"/>
          <a:stretch/>
        </p:blipFill>
        <p:spPr>
          <a:xfrm>
            <a:off x="6722400" y="2515050"/>
            <a:ext cx="2195525" cy="26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3"/>
          <p:cNvPicPr preferRelativeResize="0"/>
          <p:nvPr/>
        </p:nvPicPr>
        <p:blipFill rotWithShape="1">
          <a:blip r:embed="rId4">
            <a:alphaModFix/>
          </a:blip>
          <a:srcRect b="0" l="0" r="52455" t="0"/>
          <a:stretch/>
        </p:blipFill>
        <p:spPr>
          <a:xfrm>
            <a:off x="4686300" y="365948"/>
            <a:ext cx="2080576" cy="2541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</a:t>
            </a:r>
            <a:endParaRPr/>
          </a:p>
        </p:txBody>
      </p:sp>
      <p:sp>
        <p:nvSpPr>
          <p:cNvPr id="357" name="Google Shape;357;p23"/>
          <p:cNvSpPr txBox="1"/>
          <p:nvPr>
            <p:ph idx="1" type="body"/>
          </p:nvPr>
        </p:nvSpPr>
        <p:spPr>
          <a:xfrm>
            <a:off x="313200" y="1711075"/>
            <a:ext cx="7030500" cy="28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Lato"/>
              <a:buChar char="-"/>
            </a:pPr>
            <a:r>
              <a:rPr lang="en" sz="1400">
                <a:solidFill>
                  <a:srgbClr val="233A44"/>
                </a:solidFill>
                <a:latin typeface="Lato"/>
                <a:ea typeface="Lato"/>
                <a:cs typeface="Lato"/>
                <a:sym typeface="Lato"/>
              </a:rPr>
              <a:t>Most of our peripherals run at 5V</a:t>
            </a:r>
            <a:endParaRPr sz="1400">
              <a:solidFill>
                <a:srgbClr val="233A4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Lato"/>
              <a:buChar char="-"/>
            </a:pPr>
            <a:r>
              <a:rPr lang="en" sz="1400">
                <a:solidFill>
                  <a:srgbClr val="233A44"/>
                </a:solidFill>
                <a:latin typeface="Lato"/>
                <a:ea typeface="Lato"/>
                <a:cs typeface="Lato"/>
                <a:sym typeface="Lato"/>
              </a:rPr>
              <a:t>4 AA battery holder 6V</a:t>
            </a:r>
            <a:endParaRPr sz="1400">
              <a:solidFill>
                <a:srgbClr val="233A4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200"/>
              <a:buFont typeface="Lato"/>
              <a:buChar char="-"/>
            </a:pPr>
            <a:r>
              <a:rPr lang="en" sz="1200">
                <a:solidFill>
                  <a:srgbClr val="233A44"/>
                </a:solidFill>
                <a:latin typeface="Lato"/>
                <a:ea typeface="Lato"/>
                <a:cs typeface="Lato"/>
                <a:sym typeface="Lato"/>
              </a:rPr>
              <a:t>Each AA battery = 1.5V</a:t>
            </a:r>
            <a:endParaRPr sz="1200">
              <a:solidFill>
                <a:srgbClr val="233A4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400"/>
              <a:buFont typeface="Lato"/>
              <a:buChar char="-"/>
            </a:pPr>
            <a:r>
              <a:rPr lang="en" sz="1400">
                <a:solidFill>
                  <a:srgbClr val="233A44"/>
                </a:solidFill>
                <a:latin typeface="Lato"/>
                <a:ea typeface="Lato"/>
                <a:cs typeface="Lato"/>
                <a:sym typeface="Lato"/>
              </a:rPr>
              <a:t>Our board cannot run on 6V</a:t>
            </a:r>
            <a:endParaRPr sz="1400">
              <a:solidFill>
                <a:srgbClr val="233A4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-"/>
            </a:pPr>
            <a:r>
              <a:rPr lang="en" sz="14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We need two voltage regulators, 3.3V and 5V</a:t>
            </a:r>
            <a:endParaRPr sz="14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Char char="-"/>
            </a:pPr>
            <a:r>
              <a:rPr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AP2210K-3.3TRG1  and AP2210K-5.0TRG1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-"/>
            </a:pPr>
            <a:r>
              <a:rPr lang="en" sz="14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3.3V Regulator</a:t>
            </a:r>
            <a:endParaRPr sz="14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Char char="-"/>
            </a:pPr>
            <a:r>
              <a:rPr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Powers the SparkFun Inertial Measurement Unit (Accelerometer)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Lato"/>
              <a:buChar char="-"/>
            </a:pPr>
            <a:r>
              <a:rPr lang="en" sz="14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5V Regulator</a:t>
            </a:r>
            <a:endParaRPr sz="14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Char char="-"/>
            </a:pPr>
            <a:r>
              <a:rPr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Converts 6V from battery pack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Char char="-"/>
            </a:pPr>
            <a:r>
              <a:rPr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Powers the CPU and the rest of our components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Lato"/>
              <a:buChar char="-"/>
            </a:pPr>
            <a:r>
              <a:rPr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Feeds into the 3.3V Regulator</a:t>
            </a:r>
            <a:endParaRPr sz="1200">
              <a:solidFill>
                <a:srgbClr val="233A4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mage result for double a battery" id="358" name="Google Shape;3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6550" y="76200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 Bumper Board</a:t>
            </a:r>
            <a:endParaRPr/>
          </a:p>
        </p:txBody>
      </p:sp>
      <p:sp>
        <p:nvSpPr>
          <p:cNvPr id="364" name="Google Shape;364;p24"/>
          <p:cNvSpPr txBox="1"/>
          <p:nvPr>
            <p:ph idx="1" type="body"/>
          </p:nvPr>
        </p:nvSpPr>
        <p:spPr>
          <a:xfrm>
            <a:off x="1303800" y="10756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-"/>
            </a:pPr>
            <a:r>
              <a:rPr lang="en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Part of the Line Follower subsystem</a:t>
            </a:r>
            <a:endParaRPr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-"/>
            </a:pPr>
            <a:r>
              <a:rPr lang="en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3 IR sensors (Part #: QRE1113GR) will allow the car to read the blue tape line and follow it</a:t>
            </a:r>
            <a:endParaRPr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100"/>
              <a:buFont typeface="Calibri"/>
              <a:buChar char="-"/>
            </a:pPr>
            <a:r>
              <a:rPr lang="en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Sensors placed side by side</a:t>
            </a:r>
            <a:endParaRPr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-"/>
            </a:pPr>
            <a:r>
              <a:rPr lang="en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 outermost sensors should detect brighter surfaces while the center one should read the darker tape line</a:t>
            </a:r>
            <a:endParaRPr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-"/>
            </a:pPr>
            <a:r>
              <a:rPr lang="en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Right and left turns will triggered by the outermost sensors detecting lower IR reflection</a:t>
            </a:r>
            <a:endParaRPr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-"/>
            </a:pPr>
            <a:r>
              <a:rPr lang="en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The IR sensors have a somewhat limited range of &lt; </a:t>
            </a:r>
            <a:r>
              <a:rPr lang="en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1 mm</a:t>
            </a:r>
            <a:endParaRPr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24"/>
          <p:cNvPicPr preferRelativeResize="0"/>
          <p:nvPr/>
        </p:nvPicPr>
        <p:blipFill rotWithShape="1">
          <a:blip r:embed="rId3">
            <a:alphaModFix/>
          </a:blip>
          <a:srcRect b="33667" l="10539" r="6795" t="29859"/>
          <a:stretch/>
        </p:blipFill>
        <p:spPr>
          <a:xfrm>
            <a:off x="1737400" y="2971100"/>
            <a:ext cx="5669199" cy="187600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4"/>
          <p:cNvSpPr txBox="1"/>
          <p:nvPr/>
        </p:nvSpPr>
        <p:spPr>
          <a:xfrm>
            <a:off x="0" y="4886100"/>
            <a:ext cx="3705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AW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Tape Follower Algorithm</a:t>
            </a:r>
            <a:endParaRPr/>
          </a:p>
        </p:txBody>
      </p:sp>
      <p:sp>
        <p:nvSpPr>
          <p:cNvPr id="372" name="Google Shape;372;p25"/>
          <p:cNvSpPr txBox="1"/>
          <p:nvPr>
            <p:ph idx="1" type="body"/>
          </p:nvPr>
        </p:nvSpPr>
        <p:spPr>
          <a:xfrm>
            <a:off x="1151400" y="1913850"/>
            <a:ext cx="4087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Path following with blue painter’s tape using one single tape to make the track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Detecting right or left turn in track: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-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while(!endOfTravel) {</a:t>
            </a:r>
            <a:b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	if (L_sensor == dark)</a:t>
            </a:r>
            <a:b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		turnLeft();</a:t>
            </a:r>
            <a:b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	else if (R_sensor == dark)</a:t>
            </a:r>
            <a:b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		turnRight();</a:t>
            </a:r>
            <a:b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	else</a:t>
            </a:r>
            <a:b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		driveForward();</a:t>
            </a:r>
            <a:b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/>
          </a:p>
        </p:txBody>
      </p:sp>
      <p:pic>
        <p:nvPicPr>
          <p:cNvPr id="373" name="Google Shape;3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2400" y="1302753"/>
            <a:ext cx="2652450" cy="34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h bridge circuit" id="378" name="Google Shape;3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500" y="180125"/>
            <a:ext cx="2263150" cy="35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</a:t>
            </a:r>
            <a:endParaRPr/>
          </a:p>
        </p:txBody>
      </p:sp>
      <p:sp>
        <p:nvSpPr>
          <p:cNvPr id="380" name="Google Shape;380;p26"/>
          <p:cNvSpPr txBox="1"/>
          <p:nvPr>
            <p:ph idx="1" type="body"/>
          </p:nvPr>
        </p:nvSpPr>
        <p:spPr>
          <a:xfrm>
            <a:off x="2370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Components: CPU, H-bridge, motors (x2)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Motor speed and direction controlled through H-Bridge (L293DD)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L293DD has inputs: Enable1, Enable2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If we toggle the enable signals with a frequency in the KHz range, we get an ‘average’ voltage that’s less than Vs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protocol that handles this rapid toggling is PWM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Controlled, variable motor speed is achieved using Pulse Width Modulation (PWM)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‘average on-time’ is referred to as a ‘duty cycle,’ i.e. a duty cycle of 70% with a 5 V Vs should result in an ‘average’ Voltage of 3.5 V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6"/>
          <p:cNvSpPr txBox="1"/>
          <p:nvPr/>
        </p:nvSpPr>
        <p:spPr>
          <a:xfrm>
            <a:off x="0" y="4886100"/>
            <a:ext cx="3705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EF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27" title="HBridge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63" y="3437225"/>
            <a:ext cx="199072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Inertial Measurement Unit (IMU)</a:t>
            </a:r>
            <a:endParaRPr/>
          </a:p>
        </p:txBody>
      </p:sp>
      <p:sp>
        <p:nvSpPr>
          <p:cNvPr id="393" name="Google Shape;393;p28"/>
          <p:cNvSpPr txBox="1"/>
          <p:nvPr>
            <p:ph idx="1" type="body"/>
          </p:nvPr>
        </p:nvSpPr>
        <p:spPr>
          <a:xfrm>
            <a:off x="1303800" y="1456650"/>
            <a:ext cx="7030500" cy="29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SparkFun Electronics SEN-13762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Has three 16-bit ADCs for digitizing accelerometer outputs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Data is communicated over the I</a:t>
            </a:r>
            <a:r>
              <a:rPr baseline="30000"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 protocol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Operates on 3.3 V logic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Level shifter needed to communicate with the 5V CPU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Can use this one module to obtain data on acceleration, velocity and position using integration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Acceleration data comes in as a list of measurements, so to integrate this we need to use Riemann Sums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Needs crystal oscillator combined with two 10pF capacitors in parallel connected to CPU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Necessary for accurate positional data calculation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Since we used off-the-shelf microcontrollers, we did not need to use the crystal </a:t>
            </a: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oscillator</a:t>
            </a: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of our PCB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4" name="Google Shape;3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625" y="781750"/>
            <a:ext cx="223837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ltrasonic Distance Sensor - HC-SR04" id="399" name="Google Shape;399;p29"/>
          <p:cNvPicPr preferRelativeResize="0"/>
          <p:nvPr/>
        </p:nvPicPr>
        <p:blipFill rotWithShape="1">
          <a:blip r:embed="rId3">
            <a:alphaModFix/>
          </a:blip>
          <a:srcRect b="18811" l="0" r="0" t="0"/>
          <a:stretch/>
        </p:blipFill>
        <p:spPr>
          <a:xfrm>
            <a:off x="28975" y="3914200"/>
            <a:ext cx="1397100" cy="11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800" y="620427"/>
            <a:ext cx="4671374" cy="4440398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 Detection</a:t>
            </a:r>
            <a:endParaRPr/>
          </a:p>
        </p:txBody>
      </p:sp>
      <p:sp>
        <p:nvSpPr>
          <p:cNvPr id="402" name="Google Shape;402;p29"/>
          <p:cNvSpPr txBox="1"/>
          <p:nvPr>
            <p:ph idx="1" type="body"/>
          </p:nvPr>
        </p:nvSpPr>
        <p:spPr>
          <a:xfrm>
            <a:off x="1227600" y="1151850"/>
            <a:ext cx="3190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Subsystem utilizes the CPU and ultrasonic sensors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Compare distances between two sensors (HC-SR04)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Car moves in direction of shorter distance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Car will “hug” an obstacle until it detects the tape path again or exceeds 250 cm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Sensors detect distance of ~215 mm away and always maintains that distance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When a sensor detects a drop in distance, the motor furthest from the object turns the car to maintain that distance 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9"/>
          <p:cNvSpPr txBox="1"/>
          <p:nvPr/>
        </p:nvSpPr>
        <p:spPr>
          <a:xfrm>
            <a:off x="5348888" y="226725"/>
            <a:ext cx="2504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Circumnavigation Flow Chart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4" name="Google Shape;404;p29"/>
          <p:cNvSpPr txBox="1"/>
          <p:nvPr/>
        </p:nvSpPr>
        <p:spPr>
          <a:xfrm>
            <a:off x="0" y="4886100"/>
            <a:ext cx="3705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CA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the sensor work?</a:t>
            </a:r>
            <a:endParaRPr/>
          </a:p>
        </p:txBody>
      </p:sp>
      <p:sp>
        <p:nvSpPr>
          <p:cNvPr id="410" name="Google Shape;410;p30"/>
          <p:cNvSpPr txBox="1"/>
          <p:nvPr>
            <p:ph idx="1" type="body"/>
          </p:nvPr>
        </p:nvSpPr>
        <p:spPr>
          <a:xfrm>
            <a:off x="1303800" y="12479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-"/>
            </a:pPr>
            <a:r>
              <a:rPr lang="en">
                <a:solidFill>
                  <a:srgbClr val="233A44"/>
                </a:solidFill>
                <a:latin typeface="Lato"/>
                <a:ea typeface="Lato"/>
                <a:cs typeface="Lato"/>
                <a:sym typeface="Lato"/>
              </a:rPr>
              <a:t>Custom communication protocol using TRIG and ECHO</a:t>
            </a:r>
            <a:endParaRPr>
              <a:solidFill>
                <a:srgbClr val="233A4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Lato"/>
              <a:buChar char="-"/>
            </a:pPr>
            <a:r>
              <a:rPr lang="en">
                <a:solidFill>
                  <a:srgbClr val="233A44"/>
                </a:solidFill>
                <a:latin typeface="Lato"/>
                <a:ea typeface="Lato"/>
                <a:cs typeface="Lato"/>
                <a:sym typeface="Lato"/>
              </a:rPr>
              <a:t>Sends out eight 40kHz signals and detects a pulse signal back</a:t>
            </a:r>
            <a:endParaRPr>
              <a:solidFill>
                <a:srgbClr val="233A4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Lato"/>
              <a:buChar char="-"/>
            </a:pPr>
            <a:r>
              <a:rPr lang="en">
                <a:solidFill>
                  <a:srgbClr val="233A44"/>
                </a:solidFill>
                <a:latin typeface="Lato"/>
                <a:ea typeface="Lato"/>
                <a:cs typeface="Lato"/>
                <a:sym typeface="Lato"/>
              </a:rPr>
              <a:t>Used for our car’s obstacle detection</a:t>
            </a:r>
            <a:endParaRPr>
              <a:solidFill>
                <a:srgbClr val="233A4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Lato"/>
              <a:buChar char="-"/>
            </a:pPr>
            <a:r>
              <a:rPr lang="en">
                <a:solidFill>
                  <a:srgbClr val="233A44"/>
                </a:solidFill>
                <a:latin typeface="Lato"/>
                <a:ea typeface="Lato"/>
                <a:cs typeface="Lato"/>
                <a:sym typeface="Lato"/>
              </a:rPr>
              <a:t>If CPU receives signal indicating obstruction less than 100 mm</a:t>
            </a:r>
            <a:endParaRPr>
              <a:solidFill>
                <a:srgbClr val="233A4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100"/>
              <a:buFont typeface="Lato"/>
              <a:buChar char="-"/>
            </a:pPr>
            <a:r>
              <a:rPr lang="en">
                <a:solidFill>
                  <a:srgbClr val="233A44"/>
                </a:solidFill>
                <a:latin typeface="Lato"/>
                <a:ea typeface="Lato"/>
                <a:cs typeface="Lato"/>
                <a:sym typeface="Lato"/>
              </a:rPr>
              <a:t>Car will activate circumnavigation system</a:t>
            </a:r>
            <a:endParaRPr>
              <a:solidFill>
                <a:srgbClr val="233A4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300"/>
              <a:buFont typeface="Calibri"/>
              <a:buChar char="-"/>
            </a:pPr>
            <a:r>
              <a:rPr lang="en">
                <a:solidFill>
                  <a:srgbClr val="233A44"/>
                </a:solidFill>
                <a:latin typeface="Lato"/>
                <a:ea typeface="Lato"/>
                <a:cs typeface="Lato"/>
                <a:sym typeface="Lato"/>
              </a:rPr>
              <a:t>Distance Formula:</a:t>
            </a:r>
            <a:endParaRPr>
              <a:solidFill>
                <a:srgbClr val="233A44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100"/>
              <a:buFont typeface="Calibri"/>
              <a:buChar char="-"/>
            </a:pPr>
            <a:r>
              <a:rPr lang="en">
                <a:solidFill>
                  <a:srgbClr val="233A44"/>
                </a:solidFill>
                <a:latin typeface="Lato"/>
                <a:ea typeface="Lato"/>
                <a:cs typeface="Lato"/>
                <a:sym typeface="Lato"/>
              </a:rPr>
              <a:t>Distance = (Time *(340 m/s) )/2</a:t>
            </a:r>
            <a:endParaRPr/>
          </a:p>
        </p:txBody>
      </p:sp>
      <p:pic>
        <p:nvPicPr>
          <p:cNvPr id="411" name="Google Shape;4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863" y="2967361"/>
            <a:ext cx="6546274" cy="214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LCD Character Display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16x2 LCD character display 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Receives data from CPU over a serial connection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Info to show on the display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Total distance traveled from start, average speed, average acceleration, etc.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Will need to calculate some of these values from the acceleration-velocity-position data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 corresponding push button will be used to cycle through which statistic is displayed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Implementation with an Arduino Uno used the character display to show the ultrasonic distance sensor readings simultaneously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8" name="Google Shape;4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375" y="543400"/>
            <a:ext cx="3136725" cy="14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/>
          <p:cNvPicPr preferRelativeResize="0"/>
          <p:nvPr/>
        </p:nvPicPr>
        <p:blipFill rotWithShape="1">
          <a:blip r:embed="rId3">
            <a:alphaModFix/>
          </a:blip>
          <a:srcRect b="0" l="0" r="2931" t="0"/>
          <a:stretch/>
        </p:blipFill>
        <p:spPr>
          <a:xfrm>
            <a:off x="6379825" y="77650"/>
            <a:ext cx="2717024" cy="2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55125" y="1226600"/>
            <a:ext cx="6552000" cy="3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Wanted to mimic the new autonomous technologies currently being developed by companies such as Tesla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Inspired to create our own version of a car on a much smaller scale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</a:t>
            </a:r>
            <a:r>
              <a:rPr lang="en" sz="1600"/>
              <a:t> computer-controlled car that can navigate a manually designated path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Car will monitor environmental feedback using infrared reflective sensors (IR), ultrasonic proximity sensors, and an inertial measurement unit (IMU)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Data collected from these components will be used for several things: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Controlling the motors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Circumnavigating obstacles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Data collection (travel log)</a:t>
            </a:r>
            <a:endParaRPr sz="1400"/>
          </a:p>
        </p:txBody>
      </p:sp>
      <p:sp>
        <p:nvSpPr>
          <p:cNvPr id="286" name="Google Shape;286;p14"/>
          <p:cNvSpPr txBox="1"/>
          <p:nvPr/>
        </p:nvSpPr>
        <p:spPr>
          <a:xfrm>
            <a:off x="0" y="4886100"/>
            <a:ext cx="3705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CA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2" title="HC-SR04 Distance Sensor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187" y="397651"/>
            <a:ext cx="5797625" cy="43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BeagleBone Black Implementation</a:t>
            </a:r>
            <a:endParaRPr/>
          </a:p>
        </p:txBody>
      </p:sp>
      <p:sp>
        <p:nvSpPr>
          <p:cNvPr id="429" name="Google Shape;429;p33"/>
          <p:cNvSpPr txBox="1"/>
          <p:nvPr>
            <p:ph idx="1" type="body"/>
          </p:nvPr>
        </p:nvSpPr>
        <p:spPr>
          <a:xfrm>
            <a:off x="269375" y="1589900"/>
            <a:ext cx="4668900" cy="13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Ultrasonic Sensor is connected to PCB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PCB is connected to Beaglebone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Beaglebone is connected to laptop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soldered wires were checked with a </a:t>
            </a:r>
            <a:r>
              <a:rPr lang="en"/>
              <a:t>multimeter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Checked different resistances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494960" y="1134539"/>
            <a:ext cx="2883301" cy="384442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3"/>
          <p:cNvSpPr txBox="1"/>
          <p:nvPr/>
        </p:nvSpPr>
        <p:spPr>
          <a:xfrm>
            <a:off x="0" y="4886100"/>
            <a:ext cx="3705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AW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ltrasonic sensor" id="436" name="Google Shape;436;p34" title="Ultrasonic Senso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750" y="387563"/>
            <a:ext cx="5824500" cy="43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</a:t>
            </a:r>
            <a:endParaRPr/>
          </a:p>
        </p:txBody>
      </p:sp>
      <p:sp>
        <p:nvSpPr>
          <p:cNvPr id="442" name="Google Shape;442;p35"/>
          <p:cNvSpPr txBox="1"/>
          <p:nvPr>
            <p:ph idx="1" type="body"/>
          </p:nvPr>
        </p:nvSpPr>
        <p:spPr>
          <a:xfrm>
            <a:off x="1303800" y="1151850"/>
            <a:ext cx="7030500" cy="3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AT32UC3C2512C-A2UT-ND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32-bit AVR microcontroller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Operating Voltage of 3.3 V to 5 V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■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We provided a regulated voltage of 5V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64 pins, 45 pins which can be used as GPIO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Built-in floating point processing unit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Useful for IMU calculations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IMU communicates with CPU over </a:t>
            </a: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aseline="30000"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Four PWM channels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Implementing analog voltage control using digital signaling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aseline="30000"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 compatibility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Serial Connections on UART/USART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Programmable through JTAG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Lato"/>
              <a:buChar char="○"/>
            </a:pPr>
            <a:r>
              <a:rPr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Joint Test Action Group</a:t>
            </a:r>
            <a:endParaRPr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b="1" lang="en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DID NOT WORK OUT SO WELL FOR OUR GROUP</a:t>
            </a:r>
            <a:endParaRPr b="1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T32UC3C2512C-A2UT Microchip Technology | AT32UC3C2512C-A2UT-ND DigiKey Electronics" id="443" name="Google Shape;443;p35" title="AT32UC3C2512C-A2UT Microchip Technology | AT32UC3C2512C-A2UT-ND DigiKey Electronics"/>
          <p:cNvPicPr preferRelativeResize="0"/>
          <p:nvPr/>
        </p:nvPicPr>
        <p:blipFill rotWithShape="1">
          <a:blip r:embed="rId3">
            <a:alphaModFix/>
          </a:blip>
          <a:srcRect b="17081" l="0" r="0" t="0"/>
          <a:stretch/>
        </p:blipFill>
        <p:spPr>
          <a:xfrm>
            <a:off x="5677500" y="547800"/>
            <a:ext cx="2772401" cy="229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the CPU</a:t>
            </a:r>
            <a:endParaRPr/>
          </a:p>
        </p:txBody>
      </p:sp>
      <p:sp>
        <p:nvSpPr>
          <p:cNvPr id="449" name="Google Shape;449;p36"/>
          <p:cNvSpPr txBox="1"/>
          <p:nvPr>
            <p:ph idx="1" type="body"/>
          </p:nvPr>
        </p:nvSpPr>
        <p:spPr>
          <a:xfrm>
            <a:off x="237000" y="1685250"/>
            <a:ext cx="4299600" cy="32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programmer/Atmel Studio 7 detected the CPU as a ‘AT32UC3C</a:t>
            </a:r>
            <a:r>
              <a:rPr b="1" lang="en" u="sng"/>
              <a:t>0</a:t>
            </a:r>
            <a:r>
              <a:rPr lang="en"/>
              <a:t>512C’ instead of the actual part ‘AT32UC3C</a:t>
            </a:r>
            <a:r>
              <a:rPr b="1" lang="en" u="sng"/>
              <a:t>2</a:t>
            </a:r>
            <a:r>
              <a:rPr lang="en"/>
              <a:t>512C’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Errors when trying to clear the memory/program the device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Trying to reset the security bit to allow device programming returned failure errors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Unable to respin our board → COVID-19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Forced to provide “proof of concept” prototypes using available microcontrollers</a:t>
            </a:r>
            <a:endParaRPr/>
          </a:p>
        </p:txBody>
      </p:sp>
      <p:sp>
        <p:nvSpPr>
          <p:cNvPr id="450" name="Google Shape;450;p36"/>
          <p:cNvSpPr txBox="1"/>
          <p:nvPr/>
        </p:nvSpPr>
        <p:spPr>
          <a:xfrm>
            <a:off x="5278650" y="2100600"/>
            <a:ext cx="2906700" cy="17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Need image of error message here</a:t>
            </a:r>
            <a:endParaRPr sz="3400">
              <a:highlight>
                <a:srgbClr val="FFFF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1" name="Google Shape;451;p36"/>
          <p:cNvPicPr preferRelativeResize="0"/>
          <p:nvPr/>
        </p:nvPicPr>
        <p:blipFill rotWithShape="1">
          <a:blip r:embed="rId3">
            <a:alphaModFix/>
          </a:blip>
          <a:srcRect b="17823" l="25636" r="25578" t="0"/>
          <a:stretch/>
        </p:blipFill>
        <p:spPr>
          <a:xfrm>
            <a:off x="4844350" y="1069550"/>
            <a:ext cx="4299648" cy="407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6"/>
          <p:cNvPicPr preferRelativeResize="0"/>
          <p:nvPr/>
        </p:nvPicPr>
        <p:blipFill rotWithShape="1">
          <a:blip r:embed="rId4">
            <a:alphaModFix/>
          </a:blip>
          <a:srcRect b="54508" l="1989" r="66221" t="3232"/>
          <a:stretch/>
        </p:blipFill>
        <p:spPr>
          <a:xfrm>
            <a:off x="6748483" y="0"/>
            <a:ext cx="2287915" cy="171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Beaglebone and Arduino</a:t>
            </a:r>
            <a:endParaRPr/>
          </a:p>
        </p:txBody>
      </p:sp>
      <p:sp>
        <p:nvSpPr>
          <p:cNvPr id="458" name="Google Shape;458;p3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Due to the problem with our PCB processor, our group substituted our PCB’s CPU with a Beaglebone Black or Arduino Uno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Originally proposed idea to cut out processor and rewire board to a microcontroller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Too tedious, lots of room for error, and only one person had a soldering kit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Tried our best to get around this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Not recommended to hand-off parts between group members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Only handed off parts once so that everybody had a main PCB and IR Bumper board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Implemented the subsystems we could using our available resources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Had to pay out of pocket for extra components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775" y="0"/>
            <a:ext cx="1800900" cy="18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3100" y="0"/>
            <a:ext cx="1800899" cy="180089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7"/>
          <p:cNvSpPr txBox="1"/>
          <p:nvPr/>
        </p:nvSpPr>
        <p:spPr>
          <a:xfrm>
            <a:off x="0" y="4886100"/>
            <a:ext cx="3705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CA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what we have</a:t>
            </a:r>
            <a:endParaRPr/>
          </a:p>
        </p:txBody>
      </p:sp>
      <p:sp>
        <p:nvSpPr>
          <p:cNvPr id="467" name="Google Shape;467;p38"/>
          <p:cNvSpPr txBox="1"/>
          <p:nvPr>
            <p:ph idx="1" type="body"/>
          </p:nvPr>
        </p:nvSpPr>
        <p:spPr>
          <a:xfrm>
            <a:off x="1303800" y="1151850"/>
            <a:ext cx="7030500" cy="30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Only able to power up our original PCB (Milestone #1)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CPU problem prevented us from moving on to additional milestones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Lack of extra components made it hard to implement other subsystems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Instead of Atmel Studios 7, had to use different software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Arduino Uno → Arduino IDE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BeagleBone Black → Adafruit Python API/Cloud 9 IDE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Several drivers made for Arduino Uno/BeagleBone Black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Joined ultrasonic sensors and LCD display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H-bridge and motor control drivers written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IR Bumper Array drivers written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Obviously, reach goals were not obtained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Log exporting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Advanced obstacle reaction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"/>
          <p:cNvSpPr txBox="1"/>
          <p:nvPr>
            <p:ph type="title"/>
          </p:nvPr>
        </p:nvSpPr>
        <p:spPr>
          <a:xfrm>
            <a:off x="1303800" y="612650"/>
            <a:ext cx="3283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473" name="Google Shape;473;p39"/>
          <p:cNvSpPr txBox="1"/>
          <p:nvPr>
            <p:ph idx="1" type="body"/>
          </p:nvPr>
        </p:nvSpPr>
        <p:spPr>
          <a:xfrm>
            <a:off x="1157250" y="1611950"/>
            <a:ext cx="3576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Covid-19: social distancing + limited quantities of hardware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PCB’s processor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IR sensors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 was not for the application that we wanted to use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 is for 1mm distance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Installation</a:t>
            </a:r>
            <a:r>
              <a:rPr lang="en"/>
              <a:t> of the beaglebone drivers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 64-bit Drivers for windows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9"/>
          <p:cNvSpPr txBox="1"/>
          <p:nvPr>
            <p:ph idx="1" type="body"/>
          </p:nvPr>
        </p:nvSpPr>
        <p:spPr>
          <a:xfrm>
            <a:off x="4733850" y="1611950"/>
            <a:ext cx="4321200" cy="31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</a:t>
            </a:r>
            <a:r>
              <a:rPr lang="en"/>
              <a:t>ork individually using available hardware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Cut out the processor and use Beaglebone or Arduino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Solder jumper wires for interfacing with the other PCB circuits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Attempted to work around the IR sensor limitations with little success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After a lot of research we made our computer install the drivers of the beaglebone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Beaglebone or Arduino also give us an opportunity to power up the board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power was needed for the PCB</a:t>
            </a:r>
            <a:endParaRPr/>
          </a:p>
        </p:txBody>
      </p:sp>
      <p:sp>
        <p:nvSpPr>
          <p:cNvPr id="475" name="Google Shape;475;p39"/>
          <p:cNvSpPr txBox="1"/>
          <p:nvPr>
            <p:ph type="title"/>
          </p:nvPr>
        </p:nvSpPr>
        <p:spPr>
          <a:xfrm>
            <a:off x="4979075" y="612650"/>
            <a:ext cx="3283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476" name="Google Shape;476;p39"/>
          <p:cNvSpPr txBox="1"/>
          <p:nvPr/>
        </p:nvSpPr>
        <p:spPr>
          <a:xfrm>
            <a:off x="0" y="4886100"/>
            <a:ext cx="3705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AW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482" name="Google Shape;482;p4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 the datasheets and explore the support documentation (IR sensor, CPU)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Modifying the PCB (what can stay on, what needs to be removed/cut, how to route jumper wires, etc.)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could have used breadboard instead of soldering all the wires but it was a good experience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ultrasonic sensor has reduced reliability for certain types of surfaces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Electric motors introduce a lot of noise onto the power subsystem, need isolation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crystal really needs to be placed right next to the CPU and have symmetrical traces</a:t>
            </a:r>
            <a:endParaRPr/>
          </a:p>
        </p:txBody>
      </p:sp>
      <p:sp>
        <p:nvSpPr>
          <p:cNvPr id="483" name="Google Shape;483;p40"/>
          <p:cNvSpPr txBox="1"/>
          <p:nvPr/>
        </p:nvSpPr>
        <p:spPr>
          <a:xfrm>
            <a:off x="0" y="4886100"/>
            <a:ext cx="3705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EF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descr="PreApp 1003 | Questions &amp; Answers - PreApp 1003" id="489" name="Google Shape;4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869" y="1597866"/>
            <a:ext cx="5748266" cy="2808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164750"/>
            <a:ext cx="7030500" cy="36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5"/>
          <p:cNvSpPr txBox="1"/>
          <p:nvPr/>
        </p:nvSpPr>
        <p:spPr>
          <a:xfrm>
            <a:off x="0" y="4886100"/>
            <a:ext cx="3705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EF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</a:t>
            </a:r>
            <a:endParaRPr/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908" y="0"/>
            <a:ext cx="479813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5786"/>
            <a:ext cx="9143999" cy="4711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1478"/>
            <a:ext cx="9144002" cy="4580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2938"/>
            <a:ext cx="9144000" cy="4657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PCB and IR Bumper Board</a:t>
            </a:r>
            <a:endParaRPr/>
          </a:p>
        </p:txBody>
      </p:sp>
      <p:pic>
        <p:nvPicPr>
          <p:cNvPr id="326" name="Google Shape;3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25" y="1427275"/>
            <a:ext cx="4667250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700" y="2618275"/>
            <a:ext cx="4081825" cy="10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/>
          <p:nvPr>
            <p:ph type="title"/>
          </p:nvPr>
        </p:nvSpPr>
        <p:spPr>
          <a:xfrm>
            <a:off x="1303800" y="598575"/>
            <a:ext cx="3268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PCB Board</a:t>
            </a:r>
            <a:endParaRPr/>
          </a:p>
        </p:txBody>
      </p:sp>
      <p:pic>
        <p:nvPicPr>
          <p:cNvPr id="333" name="Google Shape;333;p21"/>
          <p:cNvPicPr preferRelativeResize="0"/>
          <p:nvPr/>
        </p:nvPicPr>
        <p:blipFill rotWithShape="1">
          <a:blip r:embed="rId3">
            <a:alphaModFix/>
          </a:blip>
          <a:srcRect b="11860" l="0" r="0" t="9492"/>
          <a:stretch/>
        </p:blipFill>
        <p:spPr>
          <a:xfrm>
            <a:off x="1880813" y="1597875"/>
            <a:ext cx="5382374" cy="3174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p21"/>
          <p:cNvCxnSpPr/>
          <p:nvPr/>
        </p:nvCxnSpPr>
        <p:spPr>
          <a:xfrm>
            <a:off x="1216300" y="2350125"/>
            <a:ext cx="1761000" cy="10173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21"/>
          <p:cNvSpPr txBox="1"/>
          <p:nvPr/>
        </p:nvSpPr>
        <p:spPr>
          <a:xfrm>
            <a:off x="95375" y="1906900"/>
            <a:ext cx="2131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IMU module soldered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36" name="Google Shape;336;p21"/>
          <p:cNvCxnSpPr>
            <a:stCxn id="337" idx="1"/>
          </p:cNvCxnSpPr>
          <p:nvPr/>
        </p:nvCxnSpPr>
        <p:spPr>
          <a:xfrm flipH="1">
            <a:off x="5108425" y="1445225"/>
            <a:ext cx="891000" cy="17439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21"/>
          <p:cNvCxnSpPr/>
          <p:nvPr/>
        </p:nvCxnSpPr>
        <p:spPr>
          <a:xfrm flipH="1">
            <a:off x="5978375" y="1432750"/>
            <a:ext cx="340200" cy="16905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p21"/>
          <p:cNvCxnSpPr/>
          <p:nvPr/>
        </p:nvCxnSpPr>
        <p:spPr>
          <a:xfrm>
            <a:off x="6720575" y="1453375"/>
            <a:ext cx="41100" cy="17007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21"/>
          <p:cNvSpPr txBox="1"/>
          <p:nvPr/>
        </p:nvSpPr>
        <p:spPr>
          <a:xfrm>
            <a:off x="5999425" y="1098875"/>
            <a:ext cx="5937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IR sensors soldered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